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5" r:id="rId2"/>
    <p:sldId id="326" r:id="rId3"/>
    <p:sldId id="327" r:id="rId4"/>
    <p:sldId id="256" r:id="rId5"/>
    <p:sldId id="263" r:id="rId6"/>
    <p:sldId id="258" r:id="rId7"/>
    <p:sldId id="328" r:id="rId8"/>
    <p:sldId id="329" r:id="rId9"/>
    <p:sldId id="330" r:id="rId10"/>
    <p:sldId id="331" r:id="rId11"/>
    <p:sldId id="334" r:id="rId12"/>
    <p:sldId id="291" r:id="rId13"/>
    <p:sldId id="335" r:id="rId14"/>
    <p:sldId id="336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3" d="100"/>
          <a:sy n="83" d="100"/>
        </p:scale>
        <p:origin x="40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Butterfly, plant cells, bacteria, head louse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fallen leaf living, non-living or dead?  Explain your choice</a:t>
            </a:r>
            <a:endParaRPr lang="en-AU" sz="24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21412"/>
              </p:ext>
            </p:extLst>
          </p:nvPr>
        </p:nvGraphicFramePr>
        <p:xfrm>
          <a:off x="7819475" y="18791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75" y="2833623"/>
            <a:ext cx="4084569" cy="27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93964"/>
              </p:ext>
            </p:extLst>
          </p:nvPr>
        </p:nvGraphicFramePr>
        <p:xfrm>
          <a:off x="4648647" y="148208"/>
          <a:ext cx="2715466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5466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focusing mean?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724827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Support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parts are there to support others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Arm </a:t>
            </a:r>
            <a:r>
              <a:rPr lang="en-AU" sz="2800" dirty="0" smtClean="0"/>
              <a:t>– supports the lenses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Base </a:t>
            </a:r>
            <a:r>
              <a:rPr lang="en-AU" sz="2800" dirty="0" smtClean="0"/>
              <a:t>– supports the microscope and holds the light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96059"/>
              </p:ext>
            </p:extLst>
          </p:nvPr>
        </p:nvGraphicFramePr>
        <p:xfrm>
          <a:off x="7625300" y="14820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focus knobs are on the microscope?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07644"/>
              </p:ext>
            </p:extLst>
          </p:nvPr>
        </p:nvGraphicFramePr>
        <p:xfrm>
          <a:off x="1417129" y="427867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two lenses the same?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852160" y="2186609"/>
            <a:ext cx="3904090" cy="620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21639" y="2941983"/>
            <a:ext cx="1281672" cy="1752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28406"/>
              </p:ext>
            </p:extLst>
          </p:nvPr>
        </p:nvGraphicFramePr>
        <p:xfrm>
          <a:off x="4648647" y="427867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two lenses different?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7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0675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51717"/>
              </p:ext>
            </p:extLst>
          </p:nvPr>
        </p:nvGraphicFramePr>
        <p:xfrm>
          <a:off x="3940981" y="148208"/>
          <a:ext cx="271546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5466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should you carry a microscope?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433022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b="1" dirty="0" smtClean="0">
                <a:latin typeface="+mn-lt"/>
              </a:rPr>
              <a:t>Using a Microscope</a:t>
            </a:r>
            <a:endParaRPr lang="en-AU" sz="2800" b="1" dirty="0"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1. Carry </a:t>
            </a:r>
            <a:r>
              <a:rPr lang="en-AU" sz="2800" dirty="0">
                <a:latin typeface="+mn-lt"/>
              </a:rPr>
              <a:t>the microscope with two </a:t>
            </a:r>
            <a:r>
              <a:rPr lang="en-AU" sz="2800" dirty="0" smtClean="0">
                <a:latin typeface="+mn-lt"/>
              </a:rPr>
              <a:t>hands.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2. Place </a:t>
            </a:r>
            <a:r>
              <a:rPr lang="en-AU" sz="2800" dirty="0">
                <a:latin typeface="+mn-lt"/>
              </a:rPr>
              <a:t>the microscope on a flat </a:t>
            </a:r>
            <a:r>
              <a:rPr lang="en-AU" sz="2800" dirty="0" smtClean="0">
                <a:latin typeface="+mn-lt"/>
              </a:rPr>
              <a:t>surface.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3. Make </a:t>
            </a:r>
            <a:r>
              <a:rPr lang="en-AU" sz="2800" dirty="0">
                <a:latin typeface="+mn-lt"/>
              </a:rPr>
              <a:t>sure the smallest objective lens is in </a:t>
            </a:r>
            <a:r>
              <a:rPr lang="en-AU" sz="2800" dirty="0" smtClean="0">
                <a:latin typeface="+mn-lt"/>
              </a:rPr>
              <a:t>place.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4. Lower </a:t>
            </a:r>
            <a:r>
              <a:rPr lang="en-AU" sz="2800" dirty="0">
                <a:latin typeface="+mn-lt"/>
              </a:rPr>
              <a:t>the stage and put the slide on </a:t>
            </a:r>
            <a:r>
              <a:rPr lang="en-AU" sz="2800" dirty="0" smtClean="0">
                <a:latin typeface="+mn-lt"/>
              </a:rPr>
              <a:t>it.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5. Looking </a:t>
            </a:r>
            <a:r>
              <a:rPr lang="en-AU" sz="2800" dirty="0">
                <a:latin typeface="+mn-lt"/>
              </a:rPr>
              <a:t>from the side, raise the stage to the </a:t>
            </a:r>
            <a:r>
              <a:rPr lang="en-AU" sz="2800" dirty="0" smtClean="0">
                <a:latin typeface="+mn-lt"/>
              </a:rPr>
              <a:t>top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6. Look </a:t>
            </a:r>
            <a:r>
              <a:rPr lang="en-AU" sz="2800" dirty="0">
                <a:latin typeface="+mn-lt"/>
              </a:rPr>
              <a:t>through the eyepiece lens and turn the coarse </a:t>
            </a:r>
            <a:r>
              <a:rPr lang="en-AU" sz="2800" dirty="0" smtClean="0">
                <a:latin typeface="+mn-lt"/>
              </a:rPr>
              <a:t>focus </a:t>
            </a:r>
            <a:r>
              <a:rPr lang="en-AU" sz="2800" dirty="0">
                <a:latin typeface="+mn-lt"/>
              </a:rPr>
              <a:t>knob until you see an </a:t>
            </a:r>
            <a:r>
              <a:rPr lang="en-AU" sz="2800" dirty="0" smtClean="0">
                <a:latin typeface="+mn-lt"/>
              </a:rPr>
              <a:t>image</a:t>
            </a:r>
          </a:p>
          <a:p>
            <a:pPr>
              <a:lnSpc>
                <a:spcPct val="125000"/>
              </a:lnSpc>
            </a:pPr>
            <a:r>
              <a:rPr lang="en-AU" sz="2800" dirty="0" smtClean="0">
                <a:latin typeface="+mn-lt"/>
              </a:rPr>
              <a:t>7. Use </a:t>
            </a:r>
            <a:r>
              <a:rPr lang="en-AU" sz="2800" dirty="0">
                <a:latin typeface="+mn-lt"/>
              </a:rPr>
              <a:t>the fine focus knob to sharpen the image</a:t>
            </a:r>
            <a:endParaRPr lang="en-AU" sz="2800" b="1" dirty="0"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32432"/>
              </p:ext>
            </p:extLst>
          </p:nvPr>
        </p:nvGraphicFramePr>
        <p:xfrm>
          <a:off x="6798364" y="14820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you need to place the microscope on a flat surface?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19375"/>
              </p:ext>
            </p:extLst>
          </p:nvPr>
        </p:nvGraphicFramePr>
        <p:xfrm>
          <a:off x="9546245" y="14356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objective lens do you need to use first?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63082"/>
              </p:ext>
            </p:extLst>
          </p:nvPr>
        </p:nvGraphicFramePr>
        <p:xfrm>
          <a:off x="9546245" y="1310892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 you do after changing the objective lens?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88620"/>
              </p:ext>
            </p:extLst>
          </p:nvPr>
        </p:nvGraphicFramePr>
        <p:xfrm>
          <a:off x="9546245" y="275253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5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should you raise the stage?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39475"/>
              </p:ext>
            </p:extLst>
          </p:nvPr>
        </p:nvGraphicFramePr>
        <p:xfrm>
          <a:off x="9546245" y="3919862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6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focus knob do you use first? Why?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980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this person doing correctly?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781"/>
              </p:ext>
            </p:extLst>
          </p:nvPr>
        </p:nvGraphicFramePr>
        <p:xfrm>
          <a:off x="186291" y="926873"/>
          <a:ext cx="7070495" cy="53169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70495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Using a Microscope</a:t>
                      </a:r>
                      <a:endParaRPr lang="en-AU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Carry the microscope with</a:t>
                      </a:r>
                      <a:r>
                        <a:rPr lang="en-AU" sz="2800" baseline="0" dirty="0" smtClean="0"/>
                        <a:t> two hands.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Place the microscope on a flat surface</a:t>
                      </a:r>
                      <a:r>
                        <a:rPr lang="en-AU" sz="2800" baseline="0" dirty="0" smtClean="0"/>
                        <a:t>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Make sure the smallest objective lens is in place.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Lower the stage and put the slide on it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Looking from the side, raise the stage to the top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 through the eyepiece lens and turn the coarse focus knob until you see an image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Use the fine focus knob to sharpen the image</a:t>
                      </a:r>
                      <a:endParaRPr lang="en-AU" sz="28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398" t="21386" r="30274" b="3850"/>
          <a:stretch/>
        </p:blipFill>
        <p:spPr>
          <a:xfrm>
            <a:off x="8962326" y="1341903"/>
            <a:ext cx="2997642" cy="341111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64289" y="471194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correct way to hold a microscope is by using two hands.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18470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this person doing incorrectly?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781"/>
              </p:ext>
            </p:extLst>
          </p:nvPr>
        </p:nvGraphicFramePr>
        <p:xfrm>
          <a:off x="186291" y="926873"/>
          <a:ext cx="7070495" cy="53169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70495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Using a Microscope</a:t>
                      </a:r>
                      <a:endParaRPr lang="en-AU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Carry the microscope with</a:t>
                      </a:r>
                      <a:r>
                        <a:rPr lang="en-AU" sz="2800" baseline="0" dirty="0" smtClean="0"/>
                        <a:t> two hands.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Place the microscope on a flat surface</a:t>
                      </a:r>
                      <a:r>
                        <a:rPr lang="en-AU" sz="2800" baseline="0" dirty="0" smtClean="0"/>
                        <a:t>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Make sure the smallest objective lens is in place.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Lower the stage and put the slide on it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Looking from the side, raise the stage to the top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 through the eyepiece lens and turn the coarse focus knob until you see an image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Use the fine focus knob to sharpen the image</a:t>
                      </a:r>
                      <a:endParaRPr lang="en-AU" sz="28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190" y="1534602"/>
            <a:ext cx="3695778" cy="245695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32257" y="4173400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He has not lowered the stage and is not using the smallest objective lens.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980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this person doing correctly?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781"/>
              </p:ext>
            </p:extLst>
          </p:nvPr>
        </p:nvGraphicFramePr>
        <p:xfrm>
          <a:off x="186291" y="926873"/>
          <a:ext cx="7070495" cy="53169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70495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Using a Microscope</a:t>
                      </a:r>
                      <a:endParaRPr lang="en-AU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Carry the microscope with</a:t>
                      </a:r>
                      <a:r>
                        <a:rPr lang="en-AU" sz="2800" baseline="0" dirty="0" smtClean="0"/>
                        <a:t> two hands.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dirty="0" smtClean="0"/>
                        <a:t>Place the microscope on a flat surface</a:t>
                      </a:r>
                      <a:r>
                        <a:rPr lang="en-AU" sz="2800" baseline="0" dirty="0" smtClean="0"/>
                        <a:t>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Make sure the smallest objective lens is in place.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aseline="0" dirty="0" smtClean="0"/>
                        <a:t>Lower the stage and put the slide on it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Looking from the side, raise the stage to the top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Look through the eyepiece lens and turn the coarse focus knob until you see an image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800" b="0" baseline="0" dirty="0" smtClean="0"/>
                        <a:t>Use the fine focus knob to sharpen the image</a:t>
                      </a:r>
                      <a:endParaRPr lang="en-AU" sz="2800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968" r="6239"/>
          <a:stretch/>
        </p:blipFill>
        <p:spPr>
          <a:xfrm>
            <a:off x="8502676" y="1398087"/>
            <a:ext cx="3457292" cy="31234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32257" y="4621101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She is using the smallest objective lens and is moving the stage from the top downwards.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6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48094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Biology is the study of living things and what it means to be alive.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You will soon be looking at cells and body systems, which allow living things to function.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Microscopes are used to look at cells of plant and animals</a:t>
            </a: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9"/>
            <a:ext cx="8882055" cy="889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What are the names of the two </a:t>
            </a:r>
            <a:r>
              <a:rPr lang="en-AU" sz="2800" dirty="0" smtClean="0"/>
              <a:t>lenses </a:t>
            </a:r>
            <a:r>
              <a:rPr lang="en-AU" sz="2800" dirty="0" smtClean="0"/>
              <a:t>in a microscope?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44713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4" y="2125848"/>
            <a:ext cx="8772537" cy="547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How should you carry a microscope?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2746052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3488400"/>
            <a:ext cx="10426950" cy="108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Which objective lens should you use when setting up your microscope?</a:t>
            </a:r>
            <a:r>
              <a:rPr lang="en-AU" sz="2800" dirty="0"/>
              <a:t> </a:t>
            </a:r>
            <a:r>
              <a:rPr lang="en-AU" sz="2800" dirty="0" smtClean="0"/>
              <a:t> The smallest or the largest?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9426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7554" y="5075662"/>
            <a:ext cx="10426950" cy="108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Which focus knob lets you see the fine detail in the image?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9984983" y="66609"/>
            <a:ext cx="2127419" cy="34884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9353206" y="241859"/>
            <a:ext cx="1695486" cy="81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417163" y="1436668"/>
            <a:ext cx="813833" cy="20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9" grpId="0" animBg="1"/>
      <p:bldP spid="14" grpId="0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45332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Complete the first two pages of the worksheet called Using the Microscope.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daisy living, non-living or dead?  Explain your choice</a:t>
            </a:r>
            <a:endParaRPr lang="en-AU" sz="24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21412"/>
              </p:ext>
            </p:extLst>
          </p:nvPr>
        </p:nvGraphicFramePr>
        <p:xfrm>
          <a:off x="7819475" y="18791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770" y="3456713"/>
            <a:ext cx="42100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dancing flower living, non-living or dead?  Explain your choice</a:t>
            </a:r>
            <a:endParaRPr lang="en-AU" sz="24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/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21412"/>
              </p:ext>
            </p:extLst>
          </p:nvPr>
        </p:nvGraphicFramePr>
        <p:xfrm>
          <a:off x="7819475" y="18791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Image result for dancing dais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10" y="2570437"/>
            <a:ext cx="228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1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Microscopes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Microscopes are used to see small objects.</a:t>
            </a:r>
          </a:p>
          <a:p>
            <a:r>
              <a:rPr lang="en-AU" sz="2800" dirty="0" smtClean="0"/>
              <a:t>Think, Pair, Share:  What is shown in each of these images?</a:t>
            </a:r>
          </a:p>
          <a:p>
            <a:endParaRPr lang="en-A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Name the parts of a microscope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Identify the function of each microscope part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Describe how to use a microscope safely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77" y="4490052"/>
            <a:ext cx="2143125" cy="19119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653" r="12595"/>
          <a:stretch/>
        </p:blipFill>
        <p:spPr>
          <a:xfrm>
            <a:off x="3356241" y="4490052"/>
            <a:ext cx="2546819" cy="1894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74" y="4490052"/>
            <a:ext cx="2381250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1"/>
          <a:stretch/>
        </p:blipFill>
        <p:spPr>
          <a:xfrm>
            <a:off x="8560934" y="4473809"/>
            <a:ext cx="2257425" cy="1944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0057" y="4120720"/>
            <a:ext cx="152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Butterfly head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037131" y="4120720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Plant cells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6741535" y="4120720"/>
            <a:ext cx="95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Bacteria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9073932" y="413194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Head louse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  <p:bldP spid="8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122215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word magnify mean?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Microscope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microscope is a device that uses lenses to magnify an object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word microscope is a combination of two words: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Micro</a:t>
            </a:r>
            <a:r>
              <a:rPr lang="en-AU" sz="2800" dirty="0" smtClean="0"/>
              <a:t> meaning small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-scope</a:t>
            </a:r>
            <a:r>
              <a:rPr lang="en-AU" sz="2800" dirty="0" smtClean="0"/>
              <a:t> meaning to view or look at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4674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Magnify: make small objects look bigger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40026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a microscope do?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6472362" y="2746621"/>
            <a:ext cx="2305877" cy="37810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88327"/>
              </p:ext>
            </p:extLst>
          </p:nvPr>
        </p:nvGraphicFramePr>
        <p:xfrm>
          <a:off x="9354003" y="265449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does the word microscope come from?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57019"/>
              </p:ext>
            </p:extLst>
          </p:nvPr>
        </p:nvGraphicFramePr>
        <p:xfrm>
          <a:off x="4758149" y="14820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a lens do?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Lenses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 lens magnifies an image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There are two lenses in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Eyepiece lens </a:t>
            </a:r>
            <a:r>
              <a:rPr lang="en-AU" sz="2800" dirty="0" smtClean="0"/>
              <a:t>– the one you look through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Objective lens </a:t>
            </a:r>
            <a:r>
              <a:rPr lang="en-AU" sz="2800" dirty="0" smtClean="0"/>
              <a:t>– the one nearest the object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4674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Magnify: make small objects look bigger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957473"/>
              </p:ext>
            </p:extLst>
          </p:nvPr>
        </p:nvGraphicFramePr>
        <p:xfrm>
          <a:off x="7625300" y="14820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lenses are there in the microscope?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07644"/>
              </p:ext>
            </p:extLst>
          </p:nvPr>
        </p:nvGraphicFramePr>
        <p:xfrm>
          <a:off x="1417129" y="427867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two lenses the same?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7513983" y="1590261"/>
            <a:ext cx="1987826" cy="1049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52522" y="3013544"/>
            <a:ext cx="954156" cy="270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28406"/>
              </p:ext>
            </p:extLst>
          </p:nvPr>
        </p:nvGraphicFramePr>
        <p:xfrm>
          <a:off x="4648647" y="427867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two lenses different?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0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93964"/>
              </p:ext>
            </p:extLst>
          </p:nvPr>
        </p:nvGraphicFramePr>
        <p:xfrm>
          <a:off x="4648647" y="148208"/>
          <a:ext cx="2715466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5466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focusing mean?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7749209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- Focusing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There are two focus knobs on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Coarse focus </a:t>
            </a:r>
            <a:r>
              <a:rPr lang="en-AU" sz="2800" dirty="0" smtClean="0"/>
              <a:t>– brings the sample into general focus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Fine focus </a:t>
            </a:r>
            <a:r>
              <a:rPr lang="en-AU" sz="2800" dirty="0" smtClean="0"/>
              <a:t>– fine tunes the focus, increases the detail in the image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96059"/>
              </p:ext>
            </p:extLst>
          </p:nvPr>
        </p:nvGraphicFramePr>
        <p:xfrm>
          <a:off x="7625300" y="14820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focus knobs are on the microscope?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325734"/>
              </p:ext>
            </p:extLst>
          </p:nvPr>
        </p:nvGraphicFramePr>
        <p:xfrm>
          <a:off x="1417129" y="4278676"/>
          <a:ext cx="2828868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28868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the function of the two focus knobs different?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7513983" y="2639833"/>
            <a:ext cx="2337683" cy="111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2522" y="3283890"/>
            <a:ext cx="1924215" cy="787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11497"/>
              </p:ext>
            </p:extLst>
          </p:nvPr>
        </p:nvGraphicFramePr>
        <p:xfrm>
          <a:off x="4648647" y="148208"/>
          <a:ext cx="2715466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5466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slide?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7953612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Parts of a Microscope – Looking at slides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Samples are put on a thin piece of glass called a slide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stage </a:t>
            </a:r>
            <a:r>
              <a:rPr lang="en-AU" sz="2800" dirty="0" smtClean="0"/>
              <a:t>– holds the slide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/>
              <a:t>Light </a:t>
            </a:r>
            <a:r>
              <a:rPr lang="en-AU" sz="2800" dirty="0" smtClean="0"/>
              <a:t>– shines light through the sample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8824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Focusing: making an image clear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55749"/>
              </p:ext>
            </p:extLst>
          </p:nvPr>
        </p:nvGraphicFramePr>
        <p:xfrm>
          <a:off x="7625300" y="14820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does the stage do?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372340"/>
              </p:ext>
            </p:extLst>
          </p:nvPr>
        </p:nvGraphicFramePr>
        <p:xfrm>
          <a:off x="3253880" y="397283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/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the purpose of the light?</a:t>
                      </a:r>
                      <a:endParaRPr lang="en-AU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564747" y="2636735"/>
            <a:ext cx="3086272" cy="64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65343" y="3335385"/>
            <a:ext cx="1995777" cy="870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13789</TotalTime>
  <Words>1342</Words>
  <Application>Microsoft Office PowerPoint</Application>
  <PresentationFormat>Widescreen</PresentationFormat>
  <Paragraphs>218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Microscopes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187</cp:revision>
  <dcterms:created xsi:type="dcterms:W3CDTF">2017-01-28T08:32:28Z</dcterms:created>
  <dcterms:modified xsi:type="dcterms:W3CDTF">2019-06-05T01:24:21Z</dcterms:modified>
</cp:coreProperties>
</file>